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53_63DD6CD2.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9"/>
  </p:notesMasterIdLst>
  <p:handoutMasterIdLst>
    <p:handoutMasterId r:id="rId30"/>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37" r:id="rId22"/>
    <p:sldId id="336" r:id="rId23"/>
    <p:sldId id="338" r:id="rId24"/>
    <p:sldId id="339" r:id="rId25"/>
    <p:sldId id="340" r:id="rId26"/>
    <p:sldId id="327"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106" d="100"/>
          <a:sy n="106" d="100"/>
        </p:scale>
        <p:origin x="792" y="108"/>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comments/modernComment_153_63DD6CD2.xml><?xml version="1.0" encoding="utf-8"?>
<p188:cmLst xmlns:a="http://schemas.openxmlformats.org/drawingml/2006/main" xmlns:r="http://schemas.openxmlformats.org/officeDocument/2006/relationships" xmlns:p188="http://schemas.microsoft.com/office/powerpoint/2018/8/main">
  <p188:cm id="{7B532B39-93F1-4DF9-9F15-6F11F60D2825}" authorId="{B8CEE880-0E7A-0C15-5FAF-4A70B232C60D}" created="2024-09-16T12:27:39.305">
    <ac:deMkLst xmlns:ac="http://schemas.microsoft.com/office/drawing/2013/main/command">
      <pc:docMk xmlns:pc="http://schemas.microsoft.com/office/powerpoint/2013/main/command"/>
      <pc:sldMk xmlns:pc="http://schemas.microsoft.com/office/powerpoint/2013/main/command" cId="1675455698" sldId="339"/>
      <ac:picMk id="9" creationId="{15C33E6D-AC8B-1B4F-1CB7-6AF1C226329B}"/>
    </ac:deMkLst>
    <p188:txBody>
      <a:bodyPr/>
      <a:lstStyle/>
      <a:p>
        <a:r>
          <a:rPr lang="en-US"/>
          <a:t>This workflow integrates advanced prompting strategies into the Retrieval Augmented Generation (RAG) pipeline, enhancing reasoning, reflection, and data handling across each stage. Here’s a detailed, step-by-step guide:
Gathering Data:
Purpose: Collect raw text material for RAG.
Options: Web scraping, APIs, publicly available datasets.
New Techniques: Implement Chain Prompting to sequentially gather data, ensuring quality and relevance through reasoning (CoT).
Cleaning and Preprocessing:
Purpose: Ensure data consistency and quality.
Tools: NLTK, spaCy, Pandas for noise removal, text splitting, case normalization.
Techniques: Use Prompt Decomposition to break down preprocessing into smaller, manageable tasks. Apply Chain Prompting to guide each step and ensure thorough processing. CoT reasoning ensures all necessary preprocessing steps are covered.
Choosing a Large Language Model (LLM):
Purpose: Select an LLM suitable for the RAG pipeline.
Options: GPT, BERT, Cohere.
Techniques: Use Chain of Thought reasoning to evaluate model capabilities and apply Persona Templates to guide decisions based on domain expertise or user needs.
Optional Fine-Tuning:
Purpose: Enhance LLM performance for specific tasks.
Tools: Hugging Face, Google Colab for domain-specific training.
Techniques: Apply Tree of Thoughts to explore different fine-tuning paths. Use Chain Prompting to follow a structured fine-tuning process and reflect on improvements after each iteration.
Chunking Documents:
Purpose: Divide large text into manageable chunks for efficient retrieval.
Tools: NLTK, spaCy.
Techniques: Break down the chunking task into smaller subtasks using Prompt Decomposition. Evaluate the impact of chunk size on retrieval accuracy through CoT reasoning.
Generating Embeddings:
Purpose: Convert text into vectors for similarity comparison.
Tools: SentenceTransformers, OpenAI embeddings.
Techniques: Apply Chain of Thought to ensure embeddings capture core meanings accurately. Use Chain Prompting to structure the embedding generation process and reflect on whether embeddings represent the text effectively.
Choosing a Vector Database:
Purpose: Store text embeddings efficiently.
Options: Pinecone, FAISS, Weaviate.
Techniques: Use Tree of Thoughts to evaluate database options for speed, scalability, and cost. Apply Prompt Decomposition to ensure all database features (e.g., indexing, searching) are considered.
Populating the Vector Database:
Purpose: Load embeddings into the selected database.
Tools: API integrations with Pinecone or FAISS.
Techniques: Apply Chain Prompting to guide each step of database population and reflect on the structure and optimization of stored embeddings.
Implementing a Retrieval System:
Purpose: Retrieve the most relevant document chunks based on a query.
Options: FAISS, cosine similarity, top-K retrieval.
Techniques: Use Chain Prompting to guide the retrieval process, ensuring relevance. Apply CoT for reasoning paths and ToT for complex query breakdowns. Evaluate alternative query structures to improve retrieval.
Augmenting the Prompt:
Purpose: Incorporate retrieved documents into the original query.
Techniques: Prompt Engineering, Few-shot Learning, Zero-shot Learning.
Techniques: Use Chain Prompting to build reasoning as more documents are retrieved and ensure clarity in the augmented prompt. Reflect on whether the augmented prompt accurately captures the query's essence and improves generation. Apply Persona Templates for personalized responses.
Generating the Response:
Purpose: Produce the output based on the augmented prompt.
Key Parameters: Temperature, Top P, Top K, Max Tokens, Stop Sequences.
Techniques: Apply Chain of Thought for step-by-step reasoning and justification. Use Tree of Thoughts for complex queries, evaluating alternative reasoning paths. Ensure clarity and coherence through Chain Prompting.
Evaluating the Generated Response:
Purpose: Assess the quality and relevance of responses.
Techniques: Use another LLM for evaluation of clarity, coherence, and relevance. Apply CoT to verify reasoning paths and ToT for exploring alternative responses. Reflect on feedback to refine the generation process.
Saving Results:
Purpose: Store responses and logs.
Techniques: Use a reflective approach (CoT) to decide on storage and reuse of results. Maintain logs to track query and response improvements. Apply Chain Prompting to structure the logging process.
Continuous Improvement:
Purpose: Refine the RAG pipeline over time.
Techniques: Implement feedback loops and regular model updates. Use CoT to identify areas for improvement based on feedback and ToT to simulate different improvement strategies and their outcomes.
Few-Shot vs. Zero-Shot Learning:
Few-Shot Learning: Provide examples to guide model reasoning effectively with Chain Prompting.
Zero-Shot Learning: Rely on the model’s inherent knowledge, reflecting on the accuracy of responses without examples.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9/16/2024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3322406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19</a:t>
            </a:fld>
            <a:endParaRPr lang="en-US" dirty="0"/>
          </a:p>
        </p:txBody>
      </p:sp>
    </p:spTree>
    <p:extLst>
      <p:ext uri="{BB962C8B-B14F-4D97-AF65-F5344CB8AC3E}">
        <p14:creationId xmlns:p14="http://schemas.microsoft.com/office/powerpoint/2010/main" val="2576313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20</a:t>
            </a:fld>
            <a:endParaRPr lang="en-US" dirty="0"/>
          </a:p>
        </p:txBody>
      </p:sp>
    </p:spTree>
    <p:extLst>
      <p:ext uri="{BB962C8B-B14F-4D97-AF65-F5344CB8AC3E}">
        <p14:creationId xmlns:p14="http://schemas.microsoft.com/office/powerpoint/2010/main" val="354929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23</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24</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9/16/2024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flask.palletsprojects.com/en/3.0.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milenppavlov/talk-with-your-data-using-rag-part-2-b469db6f2f93"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53_63DD6CD2.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swimm.io/learn/large-language-models/what-is-word2vec-and-how-does-it-wor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sz="3600" b="1" dirty="0"/>
              <a:t>Flask</a:t>
            </a:r>
            <a:endParaRPr lang="en-US" sz="3600"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hlinkClick r:id="rId4"/>
              </a:rPr>
              <a:t>Flask</a:t>
            </a:r>
            <a:r>
              <a:rPr lang="en-US" altLang="en-US" dirty="0"/>
              <a:t>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sz="3600" b="1" dirty="0"/>
              <a:t>Integration</a:t>
            </a:r>
            <a:endParaRPr lang="en-US" sz="3600"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72428" y="67787"/>
            <a:ext cx="11708470" cy="692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b="1" cap="none" spc="0" dirty="0">
                <a:solidFill>
                  <a:schemeClr val="tx1"/>
                </a:solidFill>
                <a:latin typeface="+mj-lt"/>
                <a:ea typeface="+mj-ea"/>
                <a:cs typeface="+mj-cs"/>
              </a:rPr>
              <a:t>Summary of Important Functionalities: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4639739" y="281722"/>
            <a:ext cx="6681853" cy="646331"/>
          </a:xfrm>
          <a:prstGeom prst="rect">
            <a:avLst/>
          </a:prstGeom>
          <a:noFill/>
        </p:spPr>
        <p:txBody>
          <a:bodyPr wrap="square">
            <a:spAutoFit/>
          </a:bodyPr>
          <a:lstStyle/>
          <a:p>
            <a:r>
              <a:rPr lang="en-US" sz="3600" b="1" dirty="0">
                <a:latin typeface="+mj-lt"/>
                <a:ea typeface="+mj-ea"/>
                <a:cs typeface="+mj-cs"/>
              </a:rPr>
              <a:t>Partial approach - 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176474"/>
            <a:ext cx="5160757" cy="860199"/>
          </a:xfrm>
        </p:spPr>
        <p:txBody>
          <a:bodyPr>
            <a:normAutofit/>
          </a:bodyPr>
          <a:lstStyle/>
          <a:p>
            <a:pPr algn="l"/>
            <a:r>
              <a:rPr lang="en-US" sz="3600" b="1" dirty="0"/>
              <a:t>Data Diagram</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9287939" cy="547561"/>
          </a:xfrm>
        </p:spPr>
        <p:txBody>
          <a:bodyPr>
            <a:noAutofit/>
          </a:bodyPr>
          <a:lstStyle/>
          <a:p>
            <a:pPr algn="l"/>
            <a:r>
              <a:rPr lang="en-US" sz="3600" b="1" dirty="0"/>
              <a:t>Query and Document Embeddings</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7532483" y="430213"/>
            <a:ext cx="4118180" cy="5997574"/>
          </a:xfrm>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376444" y="240091"/>
            <a:ext cx="5160757" cy="860199"/>
          </a:xfrm>
        </p:spPr>
        <p:txBody>
          <a:bodyPr>
            <a:normAutofit/>
          </a:bodyPr>
          <a:lstStyle/>
          <a:p>
            <a:pPr algn="l"/>
            <a:r>
              <a:rPr lang="en-US" sz="3600" b="1" dirty="0"/>
              <a:t>Data Diagram</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pPr algn="l"/>
            <a:r>
              <a:rPr lang="en-US" sz="3600" b="1" dirty="0"/>
              <a:t>Interaction with Flask</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376444" y="135560"/>
            <a:ext cx="5160757" cy="860199"/>
          </a:xfrm>
        </p:spPr>
        <p:txBody>
          <a:bodyPr>
            <a:normAutofit/>
          </a:bodyPr>
          <a:lstStyle/>
          <a:p>
            <a:pPr algn="l"/>
            <a:r>
              <a:rPr lang="en-US" sz="3600" b="1" dirty="0"/>
              <a:t>Interaction with Flask</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30363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88772"/>
            <a:ext cx="6548762" cy="522846"/>
          </a:xfrm>
        </p:spPr>
        <p:txBody>
          <a:bodyPr>
            <a:normAutofit fontScale="90000"/>
          </a:bodyPr>
          <a:lstStyle/>
          <a:p>
            <a:pPr algn="l"/>
            <a:r>
              <a:rPr lang="en-US" sz="3600" b="1" dirty="0"/>
              <a:t>Container Management </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106038" y="706171"/>
            <a:ext cx="6548762" cy="5997573"/>
          </a:xfrm>
        </p:spPr>
        <p:txBody>
          <a:bodyPr anchor="t">
            <a:normAutofit/>
          </a:bodyPr>
          <a:lstStyle/>
          <a:p>
            <a:pPr algn="l">
              <a:lnSpc>
                <a:spcPct val="130000"/>
              </a:lnSpc>
            </a:pPr>
            <a:r>
              <a:rPr lang="en-US" sz="1700" dirty="0"/>
              <a:t>Title: Build app as Docker File </a:t>
            </a:r>
          </a:p>
          <a:p>
            <a:pPr algn="l">
              <a:lnSpc>
                <a:spcPct val="130000"/>
              </a:lnSpc>
            </a:pPr>
            <a:r>
              <a:rPr lang="en-US" sz="1700" b="1" dirty="0"/>
              <a:t>What is Docker?</a:t>
            </a:r>
          </a:p>
          <a:p>
            <a:pPr algn="l">
              <a:lnSpc>
                <a:spcPct val="130000"/>
              </a:lnSpc>
            </a:pPr>
            <a:r>
              <a:rPr lang="en-US" sz="1400" dirty="0"/>
              <a:t>Docker is an open-source platform for automating the deployment, scaling, and management of applications using containerization.</a:t>
            </a:r>
          </a:p>
          <a:p>
            <a:pPr algn="l">
              <a:lnSpc>
                <a:spcPct val="130000"/>
              </a:lnSpc>
            </a:pPr>
            <a:r>
              <a:rPr lang="en-US" sz="1400" dirty="0"/>
              <a:t>Ensures applications run consistently across different environments</a:t>
            </a:r>
            <a:r>
              <a:rPr lang="en-US" sz="1700" dirty="0"/>
              <a: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15FF059F-D40A-774B-658F-2425C5DC7882}"/>
              </a:ext>
            </a:extLst>
          </p:cNvPr>
          <p:cNvPicPr>
            <a:picLocks noChangeAspect="1"/>
          </p:cNvPicPr>
          <p:nvPr/>
        </p:nvPicPr>
        <p:blipFill>
          <a:blip r:embed="rId4"/>
          <a:stretch>
            <a:fillRect/>
          </a:stretch>
        </p:blipFill>
        <p:spPr>
          <a:xfrm>
            <a:off x="6654800" y="430099"/>
            <a:ext cx="3763818" cy="2792302"/>
          </a:xfrm>
          <a:prstGeom prst="rect">
            <a:avLst/>
          </a:prstGeom>
        </p:spPr>
      </p:pic>
      <p:pic>
        <p:nvPicPr>
          <p:cNvPr id="5" name="תמונה 4">
            <a:extLst>
              <a:ext uri="{FF2B5EF4-FFF2-40B4-BE49-F238E27FC236}">
                <a16:creationId xmlns:a16="http://schemas.microsoft.com/office/drawing/2014/main" id="{A67DAFB1-AB76-C2BF-2477-CCB9F40427A8}"/>
              </a:ext>
            </a:extLst>
          </p:cNvPr>
          <p:cNvPicPr>
            <a:picLocks noChangeAspect="1"/>
          </p:cNvPicPr>
          <p:nvPr/>
        </p:nvPicPr>
        <p:blipFill>
          <a:blip r:embed="rId5"/>
          <a:stretch>
            <a:fillRect/>
          </a:stretch>
        </p:blipFill>
        <p:spPr>
          <a:xfrm>
            <a:off x="7105818" y="1411851"/>
            <a:ext cx="4093826" cy="2540024"/>
          </a:xfrm>
          <a:prstGeom prst="rect">
            <a:avLst/>
          </a:prstGeom>
        </p:spPr>
      </p:pic>
      <p:sp>
        <p:nvSpPr>
          <p:cNvPr id="19" name="תיבת טקסט 18">
            <a:extLst>
              <a:ext uri="{FF2B5EF4-FFF2-40B4-BE49-F238E27FC236}">
                <a16:creationId xmlns:a16="http://schemas.microsoft.com/office/drawing/2014/main" id="{8B12FB34-6164-F008-E626-A919C6BF7F8B}"/>
              </a:ext>
            </a:extLst>
          </p:cNvPr>
          <p:cNvSpPr txBox="1"/>
          <p:nvPr/>
        </p:nvSpPr>
        <p:spPr>
          <a:xfrm>
            <a:off x="129468" y="3814307"/>
            <a:ext cx="7547871" cy="2248308"/>
          </a:xfrm>
          <a:prstGeom prst="rect">
            <a:avLst/>
          </a:prstGeom>
          <a:noFill/>
        </p:spPr>
        <p:txBody>
          <a:bodyPr wrap="square">
            <a:spAutoFit/>
          </a:bodyPr>
          <a:lstStyle/>
          <a:p>
            <a:pPr marR="0" lvl="0" fontAlgn="base">
              <a:lnSpc>
                <a:spcPct val="130000"/>
              </a:lnSpc>
              <a:spcBef>
                <a:spcPts val="1000"/>
              </a:spcBef>
              <a:spcAft>
                <a:spcPct val="0"/>
              </a:spcAft>
              <a:buClr>
                <a:schemeClr val="accent3"/>
              </a:buClr>
              <a:buSzTx/>
              <a:tabLst/>
            </a:pPr>
            <a:r>
              <a:rPr lang="en-US" sz="1700" b="1" cap="all" spc="300" dirty="0">
                <a:solidFill>
                  <a:schemeClr val="tx1">
                    <a:alpha val="60000"/>
                  </a:schemeClr>
                </a:solidFill>
              </a:rPr>
              <a:t>How to Use Docker ?</a:t>
            </a:r>
            <a:endParaRPr lang="en-US" altLang="en-US" sz="1700" b="1" cap="all" spc="300" dirty="0">
              <a:solidFill>
                <a:schemeClr val="tx1">
                  <a:alpha val="60000"/>
                </a:schemeClr>
              </a:solidFill>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111111"/>
                </a:solidFill>
                <a:effectLst/>
                <a:latin typeface="-apple-system"/>
              </a:rPr>
              <a:t>Install Docker</a:t>
            </a:r>
            <a:r>
              <a:rPr kumimoji="0" lang="en-US" altLang="en-US" sz="1800" b="0" i="0" u="none" strike="noStrike" cap="none" normalizeH="0" baseline="0" dirty="0">
                <a:ln>
                  <a:noFill/>
                </a:ln>
                <a:solidFill>
                  <a:srgbClr val="111111"/>
                </a:solidFill>
                <a:effectLst/>
                <a:latin typeface="-apple-system"/>
              </a:rPr>
              <a:t>: Download and install Docker Desktop.</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111111"/>
                </a:solidFill>
                <a:effectLst/>
                <a:latin typeface="-apple-system"/>
              </a:rPr>
              <a:t>Write a </a:t>
            </a:r>
            <a:r>
              <a:rPr kumimoji="0" lang="en-US" altLang="en-US" sz="1800" b="1" i="0" u="none" strike="noStrike" cap="none" normalizeH="0" baseline="0" dirty="0" err="1">
                <a:ln>
                  <a:noFill/>
                </a:ln>
                <a:solidFill>
                  <a:srgbClr val="111111"/>
                </a:solidFill>
                <a:effectLst/>
                <a:latin typeface="-apple-system"/>
              </a:rPr>
              <a:t>Dockerfile</a:t>
            </a:r>
            <a:r>
              <a:rPr kumimoji="0" lang="en-US" altLang="en-US" sz="1800" b="0" i="0" u="none" strike="noStrike" cap="none" normalizeH="0" baseline="0" dirty="0">
                <a:ln>
                  <a:noFill/>
                </a:ln>
                <a:solidFill>
                  <a:srgbClr val="111111"/>
                </a:solidFill>
                <a:effectLst/>
                <a:latin typeface="-apple-system"/>
              </a:rPr>
              <a:t>: Define the environment and build instructions.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111111"/>
                </a:solidFill>
                <a:effectLst/>
                <a:latin typeface="-apple-system"/>
              </a:rPr>
              <a:t>Build the Docker Image</a:t>
            </a:r>
            <a:r>
              <a:rPr kumimoji="0" lang="en-US" altLang="en-US" sz="1800" b="0" i="0" u="none" strike="noStrike" cap="none" normalizeH="0" baseline="0" dirty="0">
                <a:ln>
                  <a:noFill/>
                </a:ln>
                <a:solidFill>
                  <a:srgbClr val="111111"/>
                </a:solidFill>
                <a:effectLst/>
                <a:latin typeface="-apple-system"/>
              </a:rPr>
              <a:t>: Use </a:t>
            </a:r>
            <a:r>
              <a:rPr kumimoji="0" lang="en-US" altLang="en-US" sz="1200" b="0" i="0" u="none" strike="noStrike" cap="none" normalizeH="0" baseline="0" dirty="0">
                <a:ln>
                  <a:noFill/>
                </a:ln>
                <a:solidFill>
                  <a:srgbClr val="111111"/>
                </a:solidFill>
                <a:effectLst/>
                <a:latin typeface="Arial Unicode MS"/>
              </a:rPr>
              <a:t>docker build -t my-app .</a:t>
            </a:r>
            <a:r>
              <a:rPr kumimoji="0" lang="en-US" altLang="en-US" sz="1800" b="0" i="0" u="none" strike="noStrike" cap="none" normalizeH="0" baseline="0" dirty="0">
                <a:ln>
                  <a:noFill/>
                </a:ln>
                <a:solidFill>
                  <a:srgbClr val="111111"/>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111111"/>
                </a:solidFill>
                <a:effectLst/>
                <a:latin typeface="-apple-system"/>
              </a:rPr>
              <a:t>Run the Docker Container</a:t>
            </a:r>
            <a:r>
              <a:rPr kumimoji="0" lang="en-US" altLang="en-US" sz="1800" b="0" i="0" u="none" strike="noStrike" cap="none" normalizeH="0" baseline="0" dirty="0">
                <a:ln>
                  <a:noFill/>
                </a:ln>
                <a:solidFill>
                  <a:srgbClr val="111111"/>
                </a:solidFill>
                <a:effectLst/>
                <a:latin typeface="-apple-system"/>
              </a:rPr>
              <a:t>: Start the container with </a:t>
            </a:r>
            <a:r>
              <a:rPr kumimoji="0" lang="en-US" altLang="en-US" sz="1200" b="0" i="0" u="none" strike="noStrike" cap="none" normalizeH="0" baseline="0" dirty="0">
                <a:ln>
                  <a:noFill/>
                </a:ln>
                <a:solidFill>
                  <a:srgbClr val="111111"/>
                </a:solidFill>
                <a:effectLst/>
                <a:latin typeface="Arial Unicode MS"/>
              </a:rPr>
              <a:t>docker run -p 5000:5000 my-app</a:t>
            </a:r>
            <a:r>
              <a:rPr kumimoji="0" lang="en-US" altLang="en-US" sz="1800" b="0" i="0" u="none" strike="noStrike" cap="none" normalizeH="0" baseline="0" dirty="0">
                <a:ln>
                  <a:noFill/>
                </a:ln>
                <a:solidFill>
                  <a:srgbClr val="111111"/>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111111"/>
                </a:solidFill>
                <a:effectLst/>
                <a:latin typeface="-apple-system"/>
              </a:rPr>
              <a:t>Push to Docker Hub</a:t>
            </a:r>
            <a:r>
              <a:rPr kumimoji="0" lang="en-US" altLang="en-US" sz="1800" b="0" i="0" u="none" strike="noStrike" cap="none" normalizeH="0" baseline="0" dirty="0">
                <a:ln>
                  <a:noFill/>
                </a:ln>
                <a:solidFill>
                  <a:srgbClr val="111111"/>
                </a:solidFill>
                <a:effectLst/>
                <a:latin typeface="-apple-system"/>
              </a:rPr>
              <a:t>: Tag and push your image to Docker Hub.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1" name="תמונה 20">
            <a:extLst>
              <a:ext uri="{FF2B5EF4-FFF2-40B4-BE49-F238E27FC236}">
                <a16:creationId xmlns:a16="http://schemas.microsoft.com/office/drawing/2014/main" id="{2B351448-4C62-5FC9-002A-63EB9DF00279}"/>
              </a:ext>
            </a:extLst>
          </p:cNvPr>
          <p:cNvPicPr>
            <a:picLocks noChangeAspect="1"/>
          </p:cNvPicPr>
          <p:nvPr/>
        </p:nvPicPr>
        <p:blipFill>
          <a:blip r:embed="rId6"/>
          <a:stretch>
            <a:fillRect/>
          </a:stretch>
        </p:blipFill>
        <p:spPr>
          <a:xfrm>
            <a:off x="6654800" y="3222401"/>
            <a:ext cx="4699359" cy="3086988"/>
          </a:xfrm>
          <a:prstGeom prst="rect">
            <a:avLst/>
          </a:prstGeom>
        </p:spPr>
      </p:pic>
    </p:spTree>
    <p:extLst>
      <p:ext uri="{BB962C8B-B14F-4D97-AF65-F5344CB8AC3E}">
        <p14:creationId xmlns:p14="http://schemas.microsoft.com/office/powerpoint/2010/main" val="34857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75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45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675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BD493D5-02C1-0B41-1E4E-82CB6D6511EB}"/>
              </a:ext>
            </a:extLst>
          </p:cNvPr>
          <p:cNvPicPr>
            <a:picLocks noChangeAspect="1"/>
          </p:cNvPicPr>
          <p:nvPr/>
        </p:nvPicPr>
        <p:blipFill>
          <a:blip r:embed="rId3"/>
          <a:stretch>
            <a:fillRect/>
          </a:stretch>
        </p:blipFill>
        <p:spPr>
          <a:xfrm>
            <a:off x="0" y="142720"/>
            <a:ext cx="12192000" cy="6572560"/>
          </a:xfrm>
          <a:prstGeom prst="rect">
            <a:avLst/>
          </a:prstGeom>
        </p:spPr>
      </p:pic>
      <p:pic>
        <p:nvPicPr>
          <p:cNvPr id="13" name="תמונה 12">
            <a:extLst>
              <a:ext uri="{FF2B5EF4-FFF2-40B4-BE49-F238E27FC236}">
                <a16:creationId xmlns:a16="http://schemas.microsoft.com/office/drawing/2014/main" id="{C864E4D9-BE72-A191-D9A0-AB77F5F5F1C3}"/>
              </a:ext>
            </a:extLst>
          </p:cNvPr>
          <p:cNvPicPr>
            <a:picLocks noChangeAspect="1"/>
          </p:cNvPicPr>
          <p:nvPr/>
        </p:nvPicPr>
        <p:blipFill>
          <a:blip r:embed="rId4"/>
          <a:stretch>
            <a:fillRect/>
          </a:stretch>
        </p:blipFill>
        <p:spPr>
          <a:xfrm>
            <a:off x="1915819" y="3831665"/>
            <a:ext cx="10276181" cy="1011940"/>
          </a:xfrm>
          <a:prstGeom prst="rect">
            <a:avLst/>
          </a:prstGeom>
        </p:spPr>
      </p:pic>
      <p:pic>
        <p:nvPicPr>
          <p:cNvPr id="15" name="גרפיקה 14" descr="שעון חול - הסתיים עם מילוי מלא">
            <a:extLst>
              <a:ext uri="{FF2B5EF4-FFF2-40B4-BE49-F238E27FC236}">
                <a16:creationId xmlns:a16="http://schemas.microsoft.com/office/drawing/2014/main" id="{47C405A9-5CAB-9F70-4317-DCF0C5E903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1857" y="1959990"/>
            <a:ext cx="914400" cy="914400"/>
          </a:xfrm>
          <a:prstGeom prst="rect">
            <a:avLst/>
          </a:prstGeom>
        </p:spPr>
      </p:pic>
    </p:spTree>
    <p:extLst>
      <p:ext uri="{BB962C8B-B14F-4D97-AF65-F5344CB8AC3E}">
        <p14:creationId xmlns:p14="http://schemas.microsoft.com/office/powerpoint/2010/main" val="1582445873"/>
      </p:ext>
    </p:extLst>
  </p:cSld>
  <p:clrMapOvr>
    <a:masterClrMapping/>
  </p:clrMapOvr>
  <mc:AlternateContent xmlns:mc="http://schemas.openxmlformats.org/markup-compatibility/2006" xmlns:p14="http://schemas.microsoft.com/office/powerpoint/2010/main">
    <mc:Choice Requires="p14">
      <p:transition spd="slow" p14:dur="1250" advTm="12000"/>
    </mc:Choice>
    <mc:Fallback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1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9" name="Group 1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7" name="Group 1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4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43" name="Rectangle 21">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29980"/>
            <a:ext cx="11924907" cy="628120"/>
          </a:xfrm>
        </p:spPr>
        <p:txBody>
          <a:bodyPr vert="horz" lIns="91440" tIns="45720" rIns="91440" bIns="45720" rtlCol="0" anchor="ctr" anchorCtr="0">
            <a:normAutofit/>
          </a:bodyPr>
          <a:lstStyle/>
          <a:p>
            <a:pPr algn="l"/>
            <a:r>
              <a:rPr lang="en-US" sz="3200" b="1" dirty="0"/>
              <a:t>RAG On Cloud – Sass -Azure - </a:t>
            </a:r>
            <a:r>
              <a:rPr lang="en-US" sz="3200" b="1" dirty="0">
                <a:hlinkClick r:id="rId3">
                  <a:extLst>
                    <a:ext uri="{A12FA001-AC4F-418D-AE19-62706E023703}">
                      <ahyp:hlinkClr xmlns:ahyp="http://schemas.microsoft.com/office/drawing/2018/hyperlinkcolor" val="tx"/>
                    </a:ext>
                  </a:extLst>
                </a:hlinkClick>
              </a:rPr>
              <a:t>Example</a:t>
            </a:r>
            <a:endParaRPr lang="en-US" sz="3200" b="1" dirty="0"/>
          </a:p>
        </p:txBody>
      </p:sp>
      <p:cxnSp>
        <p:nvCxnSpPr>
          <p:cNvPr id="44" name="Straight Connector 23">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46714349-52E6-7FB0-E66C-92DFF3155B76}"/>
              </a:ext>
            </a:extLst>
          </p:cNvPr>
          <p:cNvPicPr>
            <a:picLocks noChangeAspect="1"/>
          </p:cNvPicPr>
          <p:nvPr/>
        </p:nvPicPr>
        <p:blipFill>
          <a:blip r:embed="rId4"/>
          <a:stretch>
            <a:fillRect/>
          </a:stretch>
        </p:blipFill>
        <p:spPr>
          <a:xfrm>
            <a:off x="677501" y="1392239"/>
            <a:ext cx="4740998" cy="1848988"/>
          </a:xfrm>
          <a:prstGeom prst="rect">
            <a:avLst/>
          </a:prstGeom>
        </p:spPr>
      </p:pic>
      <p:pic>
        <p:nvPicPr>
          <p:cNvPr id="6" name="תמונה 5">
            <a:extLst>
              <a:ext uri="{FF2B5EF4-FFF2-40B4-BE49-F238E27FC236}">
                <a16:creationId xmlns:a16="http://schemas.microsoft.com/office/drawing/2014/main" id="{A5CB9932-7541-69B0-15A1-2FDFDC6B2B3E}"/>
              </a:ext>
            </a:extLst>
          </p:cNvPr>
          <p:cNvPicPr>
            <a:picLocks noChangeAspect="1"/>
          </p:cNvPicPr>
          <p:nvPr/>
        </p:nvPicPr>
        <p:blipFill>
          <a:blip r:embed="rId5"/>
          <a:stretch>
            <a:fillRect/>
          </a:stretch>
        </p:blipFill>
        <p:spPr>
          <a:xfrm>
            <a:off x="7043500" y="953397"/>
            <a:ext cx="5019603" cy="5673196"/>
          </a:xfrm>
          <a:prstGeom prst="rect">
            <a:avLst/>
          </a:prstGeom>
        </p:spPr>
      </p:pic>
    </p:spTree>
    <p:extLst>
      <p:ext uri="{BB962C8B-B14F-4D97-AF65-F5344CB8AC3E}">
        <p14:creationId xmlns:p14="http://schemas.microsoft.com/office/powerpoint/2010/main" val="425083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7D0CD55-38F2-C190-2B8A-47BE9537EA90}"/>
              </a:ext>
            </a:extLst>
          </p:cNvPr>
          <p:cNvPicPr>
            <a:picLocks noChangeAspect="1"/>
          </p:cNvPicPr>
          <p:nvPr/>
        </p:nvPicPr>
        <p:blipFill>
          <a:blip r:embed="rId3"/>
          <a:stretch>
            <a:fillRect/>
          </a:stretch>
        </p:blipFill>
        <p:spPr>
          <a:xfrm>
            <a:off x="9002343" y="1415609"/>
            <a:ext cx="2648320" cy="3972479"/>
          </a:xfrm>
          <a:prstGeom prst="rect">
            <a:avLst/>
          </a:prstGeom>
        </p:spPr>
      </p:pic>
      <p:pic>
        <p:nvPicPr>
          <p:cNvPr id="7" name="תמונה 6">
            <a:extLst>
              <a:ext uri="{FF2B5EF4-FFF2-40B4-BE49-F238E27FC236}">
                <a16:creationId xmlns:a16="http://schemas.microsoft.com/office/drawing/2014/main" id="{76F6E4EF-DAAD-7374-139B-28E2340A868E}"/>
              </a:ext>
            </a:extLst>
          </p:cNvPr>
          <p:cNvPicPr>
            <a:picLocks noChangeAspect="1"/>
          </p:cNvPicPr>
          <p:nvPr/>
        </p:nvPicPr>
        <p:blipFill>
          <a:blip r:embed="rId4"/>
          <a:stretch>
            <a:fillRect/>
          </a:stretch>
        </p:blipFill>
        <p:spPr>
          <a:xfrm>
            <a:off x="6459928" y="278719"/>
            <a:ext cx="1945162" cy="6409195"/>
          </a:xfrm>
          <a:prstGeom prst="rect">
            <a:avLst/>
          </a:prstGeom>
        </p:spPr>
      </p:pic>
      <p:pic>
        <p:nvPicPr>
          <p:cNvPr id="8" name="תמונה 7">
            <a:extLst>
              <a:ext uri="{FF2B5EF4-FFF2-40B4-BE49-F238E27FC236}">
                <a16:creationId xmlns:a16="http://schemas.microsoft.com/office/drawing/2014/main" id="{A4F47DC9-4500-9FE8-C012-51F18D974FD3}"/>
              </a:ext>
            </a:extLst>
          </p:cNvPr>
          <p:cNvPicPr>
            <a:picLocks noChangeAspect="1"/>
          </p:cNvPicPr>
          <p:nvPr/>
        </p:nvPicPr>
        <p:blipFill>
          <a:blip r:embed="rId5"/>
          <a:stretch>
            <a:fillRect/>
          </a:stretch>
        </p:blipFill>
        <p:spPr>
          <a:xfrm>
            <a:off x="3214355" y="170083"/>
            <a:ext cx="1777550" cy="6409195"/>
          </a:xfrm>
          <a:prstGeom prst="rect">
            <a:avLst/>
          </a:prstGeom>
        </p:spPr>
      </p:pic>
      <p:pic>
        <p:nvPicPr>
          <p:cNvPr id="9" name="תמונה 8">
            <a:extLst>
              <a:ext uri="{FF2B5EF4-FFF2-40B4-BE49-F238E27FC236}">
                <a16:creationId xmlns:a16="http://schemas.microsoft.com/office/drawing/2014/main" id="{15C33E6D-AC8B-1B4F-1CB7-6AF1C226329B}"/>
              </a:ext>
            </a:extLst>
          </p:cNvPr>
          <p:cNvPicPr>
            <a:picLocks noChangeAspect="1"/>
          </p:cNvPicPr>
          <p:nvPr/>
        </p:nvPicPr>
        <p:blipFill>
          <a:blip r:embed="rId6"/>
          <a:stretch>
            <a:fillRect/>
          </a:stretch>
        </p:blipFill>
        <p:spPr>
          <a:xfrm>
            <a:off x="148067" y="1859215"/>
            <a:ext cx="2105319" cy="3105583"/>
          </a:xfrm>
          <a:prstGeom prst="rect">
            <a:avLst/>
          </a:prstGeom>
        </p:spPr>
      </p:pic>
      <p:cxnSp>
        <p:nvCxnSpPr>
          <p:cNvPr id="10" name="מחבר: מרפקי 9">
            <a:extLst>
              <a:ext uri="{FF2B5EF4-FFF2-40B4-BE49-F238E27FC236}">
                <a16:creationId xmlns:a16="http://schemas.microsoft.com/office/drawing/2014/main" id="{FAA97153-5FA1-F3BA-E42B-EB0B6CB5EF13}"/>
              </a:ext>
            </a:extLst>
          </p:cNvPr>
          <p:cNvCxnSpPr>
            <a:cxnSpLocks/>
          </p:cNvCxnSpPr>
          <p:nvPr/>
        </p:nvCxnSpPr>
        <p:spPr>
          <a:xfrm rot="5400000" flipH="1" flipV="1">
            <a:off x="326994" y="1215822"/>
            <a:ext cx="4649867" cy="2902403"/>
          </a:xfrm>
          <a:prstGeom prst="bentConnector5">
            <a:avLst>
              <a:gd name="adj1" fmla="val -4916"/>
              <a:gd name="adj2" fmla="val 52823"/>
              <a:gd name="adj3" fmla="val 1049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מחבר: מרפקי 10">
            <a:extLst>
              <a:ext uri="{FF2B5EF4-FFF2-40B4-BE49-F238E27FC236}">
                <a16:creationId xmlns:a16="http://schemas.microsoft.com/office/drawing/2014/main" id="{85A0ED48-B532-C608-FD45-65D8276E66A6}"/>
              </a:ext>
            </a:extLst>
          </p:cNvPr>
          <p:cNvCxnSpPr>
            <a:cxnSpLocks/>
            <a:stCxn id="8" idx="2"/>
            <a:endCxn id="7" idx="0"/>
          </p:cNvCxnSpPr>
          <p:nvPr/>
        </p:nvCxnSpPr>
        <p:spPr>
          <a:xfrm rot="5400000" flipH="1" flipV="1">
            <a:off x="2617539" y="1764309"/>
            <a:ext cx="6300559" cy="3329379"/>
          </a:xfrm>
          <a:prstGeom prst="bentConnector5">
            <a:avLst>
              <a:gd name="adj1" fmla="val -3628"/>
              <a:gd name="adj2" fmla="val 48741"/>
              <a:gd name="adj3" fmla="val 1036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מחבר: מרפקי 11">
            <a:extLst>
              <a:ext uri="{FF2B5EF4-FFF2-40B4-BE49-F238E27FC236}">
                <a16:creationId xmlns:a16="http://schemas.microsoft.com/office/drawing/2014/main" id="{B43E29C1-914B-F090-3C87-C3E88073E5FF}"/>
              </a:ext>
            </a:extLst>
          </p:cNvPr>
          <p:cNvCxnSpPr>
            <a:cxnSpLocks/>
          </p:cNvCxnSpPr>
          <p:nvPr/>
        </p:nvCxnSpPr>
        <p:spPr>
          <a:xfrm rot="5400000" flipH="1" flipV="1">
            <a:off x="6297672" y="2514235"/>
            <a:ext cx="5163668" cy="2893994"/>
          </a:xfrm>
          <a:prstGeom prst="bentConnector5">
            <a:avLst>
              <a:gd name="adj1" fmla="val -4427"/>
              <a:gd name="adj2" fmla="val 43926"/>
              <a:gd name="adj3" fmla="val 104427"/>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תיבת טקסט 12">
            <a:extLst>
              <a:ext uri="{FF2B5EF4-FFF2-40B4-BE49-F238E27FC236}">
                <a16:creationId xmlns:a16="http://schemas.microsoft.com/office/drawing/2014/main" id="{1AF7591B-A72D-B61F-3A95-0E752F90B707}"/>
              </a:ext>
            </a:extLst>
          </p:cNvPr>
          <p:cNvSpPr txBox="1"/>
          <p:nvPr/>
        </p:nvSpPr>
        <p:spPr>
          <a:xfrm>
            <a:off x="115985" y="170083"/>
            <a:ext cx="6094428" cy="369332"/>
          </a:xfrm>
          <a:prstGeom prst="rect">
            <a:avLst/>
          </a:prstGeom>
          <a:noFill/>
        </p:spPr>
        <p:txBody>
          <a:bodyPr wrap="square">
            <a:spAutoFit/>
          </a:bodyPr>
          <a:lstStyle/>
          <a:p>
            <a:r>
              <a:rPr lang="en-US" sz="1800" b="1" dirty="0"/>
              <a:t>Holistic RAG Solution </a:t>
            </a:r>
            <a:endParaRPr lang="en-US" dirty="0"/>
          </a:p>
        </p:txBody>
      </p:sp>
    </p:spTree>
    <p:extLst>
      <p:ext uri="{BB962C8B-B14F-4D97-AF65-F5344CB8AC3E}">
        <p14:creationId xmlns:p14="http://schemas.microsoft.com/office/powerpoint/2010/main" val="167545569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990024E-5227-129B-32B7-C07D0CFFD69E}"/>
              </a:ext>
            </a:extLst>
          </p:cNvPr>
          <p:cNvPicPr>
            <a:picLocks noChangeAspect="1"/>
          </p:cNvPicPr>
          <p:nvPr/>
        </p:nvPicPr>
        <p:blipFill>
          <a:blip r:embed="rId2"/>
          <a:stretch>
            <a:fillRect/>
          </a:stretch>
        </p:blipFill>
        <p:spPr>
          <a:xfrm>
            <a:off x="3413979" y="1102042"/>
            <a:ext cx="5954856" cy="3759517"/>
          </a:xfrm>
          <a:prstGeom prst="rect">
            <a:avLst/>
          </a:prstGeom>
        </p:spPr>
      </p:pic>
      <p:sp>
        <p:nvSpPr>
          <p:cNvPr id="6" name="תיבת טקסט 5">
            <a:extLst>
              <a:ext uri="{FF2B5EF4-FFF2-40B4-BE49-F238E27FC236}">
                <a16:creationId xmlns:a16="http://schemas.microsoft.com/office/drawing/2014/main" id="{A65BD96F-EE38-2692-2ED7-E03F2BC2F1F5}"/>
              </a:ext>
            </a:extLst>
          </p:cNvPr>
          <p:cNvSpPr txBox="1"/>
          <p:nvPr/>
        </p:nvSpPr>
        <p:spPr>
          <a:xfrm>
            <a:off x="494993" y="161029"/>
            <a:ext cx="6094428" cy="538609"/>
          </a:xfrm>
          <a:prstGeom prst="rect">
            <a:avLst/>
          </a:prstGeom>
          <a:noFill/>
        </p:spPr>
        <p:txBody>
          <a:bodyPr wrap="square">
            <a:spAutoFit/>
          </a:bodyPr>
          <a:lstStyle/>
          <a:p>
            <a:r>
              <a:rPr lang="en-US" b="1" dirty="0"/>
              <a:t> </a:t>
            </a:r>
            <a:r>
              <a:rPr lang="en-US" sz="2900" b="1" dirty="0">
                <a:latin typeface="+mj-lt"/>
                <a:ea typeface="+mj-ea"/>
                <a:cs typeface="+mj-cs"/>
              </a:rPr>
              <a:t>RAG On Cloud – Sass solution - AWS </a:t>
            </a:r>
          </a:p>
        </p:txBody>
      </p:sp>
    </p:spTree>
    <p:extLst>
      <p:ext uri="{BB962C8B-B14F-4D97-AF65-F5344CB8AC3E}">
        <p14:creationId xmlns:p14="http://schemas.microsoft.com/office/powerpoint/2010/main" val="142183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376444" y="389006"/>
            <a:ext cx="5160757" cy="557081"/>
          </a:xfrm>
        </p:spPr>
        <p:txBody>
          <a:bodyPr>
            <a:normAutofit fontScale="90000"/>
          </a:bodyPr>
          <a:lstStyle/>
          <a:p>
            <a:pPr algn="l"/>
            <a:r>
              <a:rPr lang="en-US" sz="3200" b="1" dirty="0"/>
              <a:t>Summary</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77500" lnSpcReduction="2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800100" lvl="1" indent="-342900">
              <a:buFont typeface="Wingdings" panose="05000000000000000000" pitchFamily="2" charset="2"/>
              <a:buChar char="ü"/>
            </a:pPr>
            <a:r>
              <a:rPr lang="en-US" dirty="0"/>
              <a:t>Metadata filtering - </a:t>
            </a:r>
          </a:p>
          <a:p>
            <a:pPr marL="800100" lvl="1" indent="-342900">
              <a:buFont typeface="Wingdings" panose="05000000000000000000" pitchFamily="2" charset="2"/>
              <a:buChar char="ü"/>
            </a:pPr>
            <a:r>
              <a:rPr lang="en-US" dirty="0"/>
              <a:t>Reranking models</a:t>
            </a:r>
          </a:p>
          <a:p>
            <a:pPr marL="742950" lvl="1" indent="-285750">
              <a:buFont typeface="Arial" panose="020B0604020202020204" pitchFamily="34" charset="0"/>
              <a:buChar char="•"/>
            </a:pPr>
            <a:r>
              <a:rPr lang="en-US" dirty="0"/>
              <a:t>Model fine-tuning </a:t>
            </a:r>
            <a:r>
              <a:rPr lang="en-US" dirty="0">
                <a:solidFill>
                  <a:srgbClr val="FF0000">
                    <a:alpha val="60000"/>
                  </a:srgbClr>
                </a:solidFill>
              </a:rPr>
              <a:t>– To do </a:t>
            </a:r>
          </a:p>
          <a:p>
            <a:pPr marL="742950" lvl="1" indent="-285750">
              <a:buFont typeface="Arial" panose="020B0604020202020204" pitchFamily="34" charset="0"/>
              <a:buChar char="•"/>
            </a:pPr>
            <a:r>
              <a:rPr lang="en-US" dirty="0"/>
              <a:t>Scaling and performance improvements </a:t>
            </a:r>
            <a:r>
              <a:rPr lang="en-US" dirty="0">
                <a:solidFill>
                  <a:srgbClr val="FF0000">
                    <a:alpha val="60000"/>
                  </a:srgbClr>
                </a:solidFill>
              </a:rPr>
              <a:t>– To do </a:t>
            </a:r>
            <a:endParaRPr lang="en-US" dirty="0"/>
          </a:p>
          <a:p>
            <a:pPr marL="742950" lvl="1" indent="-285750">
              <a:buFont typeface="Arial" panose="020B0604020202020204" pitchFamily="34" charset="0"/>
              <a:buChar char="•"/>
            </a:pPr>
            <a:r>
              <a:rPr lang="en-US" dirty="0"/>
              <a:t>Additional features and integrations </a:t>
            </a:r>
            <a:r>
              <a:rPr lang="en-US" dirty="0">
                <a:solidFill>
                  <a:srgbClr val="FF0000">
                    <a:alpha val="60000"/>
                  </a:srgbClr>
                </a:solidFill>
              </a:rPr>
              <a:t>– To do</a:t>
            </a:r>
          </a:p>
          <a:p>
            <a:pPr marL="742950" lvl="1" indent="-285750">
              <a:buFont typeface="Arial" panose="020B0604020202020204" pitchFamily="34" charset="0"/>
              <a:buChar char="•"/>
            </a:pPr>
            <a:r>
              <a:rPr lang="en-US" dirty="0"/>
              <a:t>Implement Holistic RAG solution </a:t>
            </a:r>
            <a:r>
              <a:rPr lang="en-US" dirty="0">
                <a:solidFill>
                  <a:srgbClr val="FF0000">
                    <a:alpha val="60000"/>
                  </a:srgbClr>
                </a:solidFill>
              </a:rPr>
              <a:t>– To do </a:t>
            </a:r>
            <a:endParaRPr lang="en-US" dirty="0"/>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8304290" cy="646331"/>
          </a:xfrm>
          <a:prstGeom prst="rect">
            <a:avLst/>
          </a:prstGeom>
          <a:noFill/>
        </p:spPr>
        <p:txBody>
          <a:bodyPr wrap="square">
            <a:spAutoFit/>
          </a:bodyPr>
          <a:lstStyle/>
          <a:p>
            <a:r>
              <a:rPr lang="en-US" sz="3600" b="1" dirty="0">
                <a:latin typeface="+mj-lt"/>
                <a:ea typeface="+mj-ea"/>
                <a:cs typeface="+mj-cs"/>
              </a:rPr>
              <a:t>System Architecture of the RAG System</a:t>
            </a:r>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1013987" y="163575"/>
            <a:ext cx="9786796" cy="646331"/>
          </a:xfrm>
          <a:prstGeom prst="rect">
            <a:avLst/>
          </a:prstGeom>
          <a:noFill/>
        </p:spPr>
        <p:txBody>
          <a:bodyPr wrap="square">
            <a:spAutoFit/>
          </a:bodyPr>
          <a:lstStyle/>
          <a:p>
            <a:r>
              <a:rPr lang="en-US" sz="3600" b="1" dirty="0">
                <a:latin typeface="+mj-lt"/>
                <a:ea typeface="+mj-ea"/>
                <a:cs typeface="+mj-cs"/>
              </a:rPr>
              <a:t>System Architecture - RAG System</a:t>
            </a:r>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700"/>
            <a:ext cx="5160757" cy="860199"/>
          </a:xfrm>
        </p:spPr>
        <p:txBody>
          <a:bodyPr>
            <a:normAutofit/>
          </a:bodyPr>
          <a:lstStyle/>
          <a:p>
            <a:pPr algn="l"/>
            <a:r>
              <a:rPr lang="en-US" sz="3600" b="1" dirty="0"/>
              <a:t>Data Diagram</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44856" y="135560"/>
            <a:ext cx="6029608" cy="860199"/>
          </a:xfrm>
        </p:spPr>
        <p:txBody>
          <a:bodyPr>
            <a:normAutofit/>
          </a:bodyPr>
          <a:lstStyle/>
          <a:p>
            <a:pPr algn="l"/>
            <a:r>
              <a:rPr lang="en-US" sz="3600" b="1"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sz="3600" b="1" dirty="0"/>
              <a:t>Word2Vec</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hlinkClick r:id="rId3"/>
              </a:rPr>
              <a:t>Word2Vec</a:t>
            </a:r>
            <a:r>
              <a:rPr lang="en-US" sz="1800" dirty="0"/>
              <a:t>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b="1"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241</TotalTime>
  <Words>1257</Words>
  <Application>Microsoft Office PowerPoint</Application>
  <PresentationFormat>מסך רחב</PresentationFormat>
  <Paragraphs>190</Paragraphs>
  <Slides>24</Slides>
  <Notes>22</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24</vt:i4>
      </vt:variant>
    </vt:vector>
  </HeadingPairs>
  <TitlesOfParts>
    <vt:vector size="32" baseType="lpstr">
      <vt:lpstr>-apple-system</vt: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Interaction with Flask</vt:lpstr>
      <vt:lpstr>Container Management </vt:lpstr>
      <vt:lpstr>RAG On Cloud – Sass -Azure - Example</vt:lpstr>
      <vt:lpstr>מצגת של PowerPoint‏</vt:lpstr>
      <vt:lpstr>מצגת של PowerPoint‏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26</cp:revision>
  <dcterms:created xsi:type="dcterms:W3CDTF">2024-09-08T23:17:26Z</dcterms:created>
  <dcterms:modified xsi:type="dcterms:W3CDTF">2024-09-16T13:07:40Z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